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7" r:id="rId4"/>
    <p:sldId id="261" r:id="rId5"/>
    <p:sldId id="268" r:id="rId6"/>
    <p:sldId id="269" r:id="rId7"/>
    <p:sldId id="273" r:id="rId8"/>
    <p:sldId id="265" r:id="rId9"/>
    <p:sldId id="271" r:id="rId10"/>
    <p:sldId id="272" r:id="rId11"/>
    <p:sldId id="263" r:id="rId12"/>
    <p:sldId id="279" r:id="rId13"/>
    <p:sldId id="262" r:id="rId14"/>
    <p:sldId id="266" r:id="rId15"/>
    <p:sldId id="274" r:id="rId16"/>
    <p:sldId id="276" r:id="rId17"/>
    <p:sldId id="278" r:id="rId18"/>
    <p:sldId id="275" r:id="rId19"/>
    <p:sldId id="27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3" autoAdjust="0"/>
    <p:restoredTop sz="92140" autoAdjust="0"/>
  </p:normalViewPr>
  <p:slideViewPr>
    <p:cSldViewPr snapToGrid="0">
      <p:cViewPr varScale="1">
        <p:scale>
          <a:sx n="77" d="100"/>
          <a:sy n="77" d="100"/>
        </p:scale>
        <p:origin x="132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4/18/18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4/18/18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7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4/18/18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BF0005865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5165557"/>
            <a:ext cx="11405937" cy="950604"/>
          </a:xfrm>
        </p:spPr>
        <p:txBody>
          <a:bodyPr>
            <a:normAutofit/>
          </a:bodyPr>
          <a:lstStyle/>
          <a:p>
            <a:r>
              <a:rPr lang="en-US" sz="4800" dirty="0"/>
              <a:t>ENSEMBLE – BAGGING / BOOSTING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brief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794" y="1714499"/>
            <a:ext cx="10654145" cy="2541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of the trees can provide correct prediction for most part of the data.</a:t>
            </a:r>
          </a:p>
          <a:p>
            <a:r>
              <a:rPr lang="en-US" dirty="0"/>
              <a:t>The trees are making mistake at different places</a:t>
            </a:r>
          </a:p>
          <a:p>
            <a:r>
              <a:rPr lang="en-US" dirty="0"/>
              <a:t>If we conduct voting based on the trees for the final result, it is expected to be more close to the correct classification. </a:t>
            </a:r>
          </a:p>
          <a:p>
            <a:r>
              <a:rPr lang="en-US" dirty="0"/>
              <a:t>So we take the average of all the trees.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46ADB-0453-674A-9B1A-DC91F7190A05}"/>
              </a:ext>
            </a:extLst>
          </p:cNvPr>
          <p:cNvGrpSpPr/>
          <p:nvPr/>
        </p:nvGrpSpPr>
        <p:grpSpPr>
          <a:xfrm>
            <a:off x="1735697" y="4773526"/>
            <a:ext cx="1111904" cy="1213282"/>
            <a:chOff x="6670599" y="3530782"/>
            <a:chExt cx="1276870" cy="13946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C538EE-B501-B148-A158-611EF7AD503F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D629E1-501A-B848-8E16-E070237D5709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7C3EB8-5C02-E048-9BD2-FA5D470189FA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4346CD-80F5-7B4B-8F5F-57FDC56A7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84C01F-BDED-CE4E-B317-1C0166F31726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B02226-9803-DF4F-9237-4E2DC9B627FA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2210F7-9854-A240-B286-2B2A718C552B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3A9EDD-8304-CF49-BB14-025BAA16C56C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C6A7E-6220-8945-9022-89ED07FD302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5CE95C-0B3F-4A45-8D68-DB04A2149229}"/>
              </a:ext>
            </a:extLst>
          </p:cNvPr>
          <p:cNvGrpSpPr/>
          <p:nvPr/>
        </p:nvGrpSpPr>
        <p:grpSpPr>
          <a:xfrm>
            <a:off x="2843938" y="5343453"/>
            <a:ext cx="1125485" cy="1188422"/>
            <a:chOff x="2710150" y="4915752"/>
            <a:chExt cx="1292466" cy="136607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B947E8-7245-C24A-B620-D65DE9959CEB}"/>
                </a:ext>
              </a:extLst>
            </p:cNvPr>
            <p:cNvSpPr/>
            <p:nvPr/>
          </p:nvSpPr>
          <p:spPr>
            <a:xfrm>
              <a:off x="2710150" y="54563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1130E5-AF19-E74A-86FE-81641621B78A}"/>
                </a:ext>
              </a:extLst>
            </p:cNvPr>
            <p:cNvSpPr/>
            <p:nvPr/>
          </p:nvSpPr>
          <p:spPr>
            <a:xfrm>
              <a:off x="3362884" y="543621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1DC1BD-7498-3F44-9811-DDE8C3234386}"/>
                </a:ext>
              </a:extLst>
            </p:cNvPr>
            <p:cNvSpPr/>
            <p:nvPr/>
          </p:nvSpPr>
          <p:spPr>
            <a:xfrm>
              <a:off x="3014951" y="491575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8E952A-5AFC-C445-A80C-EB7ACBB67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9996" y="519313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E3835C-C78D-2A47-8B47-61C3F9823D19}"/>
                </a:ext>
              </a:extLst>
            </p:cNvPr>
            <p:cNvCxnSpPr>
              <a:cxnSpLocks/>
            </p:cNvCxnSpPr>
            <p:nvPr/>
          </p:nvCxnSpPr>
          <p:spPr>
            <a:xfrm>
              <a:off x="3232050" y="514853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3AF7F6-5486-2D40-B6F1-4967ABE79FD6}"/>
                </a:ext>
              </a:extLst>
            </p:cNvPr>
            <p:cNvSpPr/>
            <p:nvPr/>
          </p:nvSpPr>
          <p:spPr>
            <a:xfrm rot="215074">
              <a:off x="3082284" y="597454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2FC75F-3648-BD4D-B99A-592EB2639F9C}"/>
                </a:ext>
              </a:extLst>
            </p:cNvPr>
            <p:cNvSpPr/>
            <p:nvPr/>
          </p:nvSpPr>
          <p:spPr>
            <a:xfrm rot="215074">
              <a:off x="3706442" y="59972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532E6E-1D1C-2548-B20C-F9B0931E743F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3282130" y="571134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AB3A11-34F7-E847-9158-84970A42E5E4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3575608" y="5709610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DF6F25-B6E0-5145-AB24-7439F560BA65}"/>
              </a:ext>
            </a:extLst>
          </p:cNvPr>
          <p:cNvGrpSpPr/>
          <p:nvPr/>
        </p:nvGrpSpPr>
        <p:grpSpPr>
          <a:xfrm>
            <a:off x="3818375" y="4789888"/>
            <a:ext cx="1111904" cy="1213282"/>
            <a:chOff x="6670599" y="3530782"/>
            <a:chExt cx="1276870" cy="13946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D61A6E-D2C8-9642-875D-4FBF37BBCD64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CED6F8-975E-404F-A343-31BB6B2DCE1C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3DB0C2-FBCB-CC47-80C3-0A70D71A9FD8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7528302-80B0-6645-9C1E-36DC6B529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9D44F0-0BDB-364A-8C17-1B85FA95D564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02F05E-2DD0-EB42-9588-AC6F601CCF51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6C2246-9710-EB4A-8D27-E31DFCEC8E91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5777C5-0E3D-4546-8C69-7226D383112D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48E94-778F-F542-B5D5-B4D285AE7868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CEDF8F-02AA-454C-9973-5EEB38B2BBDB}"/>
              </a:ext>
            </a:extLst>
          </p:cNvPr>
          <p:cNvGrpSpPr/>
          <p:nvPr/>
        </p:nvGrpSpPr>
        <p:grpSpPr>
          <a:xfrm>
            <a:off x="8048697" y="4770572"/>
            <a:ext cx="1111904" cy="1213282"/>
            <a:chOff x="6670599" y="3530782"/>
            <a:chExt cx="1276870" cy="139465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834F01-BB03-F14D-9360-16212111F91B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901120-A2AD-B74D-9D72-439D992DD7FA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6F6C93-6403-4C40-B4D3-55A94FC13116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8EE614-C7BA-C84C-9AEF-09EAAF371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B6A03A-DAE8-0E41-97B7-223C0D9F4C87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CA98C-9486-644B-912A-68C0BD8498E0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B8369E-46E1-F649-A887-19AAF6708A2B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A2268-9668-0641-AB48-C45AC217599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31603A4-E192-D142-BE18-87DE0CF7AE41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ABDB2F-69C4-6149-BFBA-57A68B868D98}"/>
              </a:ext>
            </a:extLst>
          </p:cNvPr>
          <p:cNvGrpSpPr/>
          <p:nvPr/>
        </p:nvGrpSpPr>
        <p:grpSpPr>
          <a:xfrm>
            <a:off x="4721042" y="5313358"/>
            <a:ext cx="1111904" cy="1213282"/>
            <a:chOff x="6670599" y="3530782"/>
            <a:chExt cx="1276870" cy="139465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F39C03-CBE5-964F-969E-75D2502894B1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8C8C56-80B4-A04B-B700-AAF36897A4AC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6120A12-CFD5-2B41-9B20-C96B5DC2D5E7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DFA64B-8FFF-CD46-B5CA-9AD8CC213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9005F3-3660-EC41-91F1-8D03DE27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2411EA-D599-924E-B0A7-D379D2A2FF4E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2EDC449-FCB4-484D-9375-99CF400D3ECA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4D4ABC0-5DBE-9748-B830-EE86877061C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2F7EAB-C532-7348-8EB2-6347FF101E2D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9D9D86-07D4-A945-A0E9-7FED6738CFA1}"/>
              </a:ext>
            </a:extLst>
          </p:cNvPr>
          <p:cNvGrpSpPr/>
          <p:nvPr/>
        </p:nvGrpSpPr>
        <p:grpSpPr>
          <a:xfrm>
            <a:off x="6026970" y="4767614"/>
            <a:ext cx="1111904" cy="1213282"/>
            <a:chOff x="6670599" y="3530782"/>
            <a:chExt cx="1276870" cy="139465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0EDA96-16C5-3542-9DA0-0F7DE3F426FE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055BA78-15F3-0D4E-B3E3-722164D781B7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EC20E29-E11D-1945-9CED-74438784FD23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03C4D9-A38D-EA48-83BE-050E82A78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D373BA-B768-E047-8933-3D29C738F46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D58ABD-45CD-2E4B-99E5-488AD1AB963C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75F16E-581B-4740-8FBE-5495FA86F927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6158A56-8E12-924F-A016-69A4657B747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67AA78-BE23-F447-BBA9-96270E1515B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CE3E83-25B7-124C-81D7-84787529BDA2}"/>
              </a:ext>
            </a:extLst>
          </p:cNvPr>
          <p:cNvGrpSpPr/>
          <p:nvPr/>
        </p:nvGrpSpPr>
        <p:grpSpPr>
          <a:xfrm>
            <a:off x="476164" y="5327031"/>
            <a:ext cx="1111904" cy="1213282"/>
            <a:chOff x="6670599" y="3530782"/>
            <a:chExt cx="1276870" cy="139465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388FD5D-8599-F140-81C9-8ABC3C2F625D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1169AD3-2CF4-454B-9D3A-48EA13895B30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181DCC-5E95-6741-BCAA-66C08408A30A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50C6ED8-E4F4-874A-B224-08847F65D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6CB1BD-5C95-164D-914E-EF322DB9EF6C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B83BAD2-A2E5-3246-9D08-523F311E3165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676FEEE-CCFA-8642-AE9C-135B5AA026DC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CF857ED-4E44-BF48-B5DB-F25000468274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7D8D438-4EB0-6440-830D-9FC1E22C815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17B69C1-0C5D-A64F-B902-0FD836727629}"/>
              </a:ext>
            </a:extLst>
          </p:cNvPr>
          <p:cNvGrpSpPr/>
          <p:nvPr/>
        </p:nvGrpSpPr>
        <p:grpSpPr>
          <a:xfrm>
            <a:off x="7050239" y="5440619"/>
            <a:ext cx="1102579" cy="1226267"/>
            <a:chOff x="6667611" y="4974396"/>
            <a:chExt cx="1266161" cy="140957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1F190A-8D1D-E048-BBFC-3604D8A959D6}"/>
                </a:ext>
              </a:extLst>
            </p:cNvPr>
            <p:cNvSpPr/>
            <p:nvPr/>
          </p:nvSpPr>
          <p:spPr>
            <a:xfrm>
              <a:off x="6667611" y="5514985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36CC5EB-1869-BF49-B2DA-E4795592788B}"/>
                </a:ext>
              </a:extLst>
            </p:cNvPr>
            <p:cNvSpPr/>
            <p:nvPr/>
          </p:nvSpPr>
          <p:spPr>
            <a:xfrm>
              <a:off x="7320345" y="5494855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5D0A483-62B7-494F-822D-E2E664D0EA63}"/>
                </a:ext>
              </a:extLst>
            </p:cNvPr>
            <p:cNvSpPr/>
            <p:nvPr/>
          </p:nvSpPr>
          <p:spPr>
            <a:xfrm>
              <a:off x="6972412" y="4974396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B999DD4-F2C9-F74C-B896-88DD65924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457" y="5251777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6AB640F-1FAE-5442-A976-F8C2B6AAAF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9511" y="5207183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7F2D32-8448-BF42-BC7B-E1CCF15AD669}"/>
                </a:ext>
              </a:extLst>
            </p:cNvPr>
            <p:cNvSpPr/>
            <p:nvPr/>
          </p:nvSpPr>
          <p:spPr>
            <a:xfrm rot="215074">
              <a:off x="7013440" y="604811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DFC470F-A1A1-8140-8809-689D52CA214F}"/>
                </a:ext>
              </a:extLst>
            </p:cNvPr>
            <p:cNvSpPr/>
            <p:nvPr/>
          </p:nvSpPr>
          <p:spPr>
            <a:xfrm rot="215074">
              <a:off x="7637598" y="609942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E6C4E98-F858-B54A-AED0-92AFA18A4759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7213286" y="578491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EB45A9-2BE7-6441-9615-682C92A03B2E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506764" y="581175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2900DA8-684D-C34C-9A74-2811DB2320F0}"/>
              </a:ext>
            </a:extLst>
          </p:cNvPr>
          <p:cNvSpPr/>
          <p:nvPr/>
        </p:nvSpPr>
        <p:spPr>
          <a:xfrm>
            <a:off x="9405235" y="5662378"/>
            <a:ext cx="547431" cy="419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00CA5EA-3E8E-C341-B9DF-3BD0D4D2083E}"/>
              </a:ext>
            </a:extLst>
          </p:cNvPr>
          <p:cNvSpPr/>
          <p:nvPr/>
        </p:nvSpPr>
        <p:spPr>
          <a:xfrm>
            <a:off x="10304857" y="5322439"/>
            <a:ext cx="1038225" cy="10426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E0A9B-3C4A-3A46-B400-296D2407D82A}"/>
                  </a:ext>
                </a:extLst>
              </p:cNvPr>
              <p:cNvSpPr txBox="1"/>
              <p:nvPr/>
            </p:nvSpPr>
            <p:spPr>
              <a:xfrm>
                <a:off x="9221913" y="4215543"/>
                <a:ext cx="2776475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E0A9B-3C4A-3A46-B400-296D2407D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913" y="4215543"/>
                <a:ext cx="2776475" cy="1038489"/>
              </a:xfrm>
              <a:prstGeom prst="rect">
                <a:avLst/>
              </a:prstGeom>
              <a:blipFill>
                <a:blip r:embed="rId2"/>
                <a:stretch>
                  <a:fillRect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6B800-FA3E-574E-87C6-5B158D0A5E84}"/>
                  </a:ext>
                </a:extLst>
              </p:cNvPr>
              <p:cNvSpPr txBox="1"/>
              <p:nvPr/>
            </p:nvSpPr>
            <p:spPr>
              <a:xfrm>
                <a:off x="7138874" y="3408220"/>
                <a:ext cx="4771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Suppose there are </a:t>
                </a:r>
                <a:r>
                  <a:rPr lang="en-US" sz="2200" i="1" dirty="0"/>
                  <a:t>B</a:t>
                </a:r>
                <a:r>
                  <a:rPr lang="en-US" sz="2200" dirty="0"/>
                  <a:t> trees, and each tree produces a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6B800-FA3E-574E-87C6-5B158D0A5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874" y="3408220"/>
                <a:ext cx="4771121" cy="769441"/>
              </a:xfrm>
              <a:prstGeom prst="rect">
                <a:avLst/>
              </a:prstGeom>
              <a:blipFill>
                <a:blip r:embed="rId3"/>
                <a:stretch>
                  <a:fillRect l="-1592" t="-3226" r="-265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GBM?</a:t>
            </a:r>
          </a:p>
        </p:txBody>
      </p:sp>
    </p:spTree>
    <p:extLst>
      <p:ext uri="{BB962C8B-B14F-4D97-AF65-F5344CB8AC3E}">
        <p14:creationId xmlns:p14="http://schemas.microsoft.com/office/powerpoint/2010/main" val="38447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A5AD12-9411-5C47-B4C9-68228B0146B1}"/>
              </a:ext>
            </a:extLst>
          </p:cNvPr>
          <p:cNvSpPr txBox="1">
            <a:spLocks/>
          </p:cNvSpPr>
          <p:nvPr/>
        </p:nvSpPr>
        <p:spPr>
          <a:xfrm>
            <a:off x="609600" y="1700464"/>
            <a:ext cx="11074400" cy="498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gradient boosting computes a sequence of weak learners (typically very simple trees), where each successive tree is built for the prediction residuals of the preceding tree. </a:t>
            </a:r>
          </a:p>
          <a:p>
            <a:r>
              <a:rPr lang="en-US" dirty="0"/>
              <a:t>History: </a:t>
            </a:r>
          </a:p>
          <a:p>
            <a:pPr lvl="1"/>
            <a:r>
              <a:rPr lang="en-US" dirty="0"/>
              <a:t>[Freund et al., 1996, Freund and </a:t>
            </a:r>
            <a:r>
              <a:rPr lang="en-US" dirty="0" err="1"/>
              <a:t>Schapire</a:t>
            </a:r>
            <a:r>
              <a:rPr lang="en-US" dirty="0"/>
              <a:t>, 1997] Invent </a:t>
            </a:r>
            <a:r>
              <a:rPr lang="en-US" dirty="0" err="1"/>
              <a:t>Adaboost</a:t>
            </a:r>
            <a:r>
              <a:rPr lang="en-US" dirty="0"/>
              <a:t>, the first successful boosting algorithm 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Breiman</a:t>
            </a:r>
            <a:r>
              <a:rPr lang="en-US" dirty="0"/>
              <a:t> et al., 1998, </a:t>
            </a:r>
            <a:r>
              <a:rPr lang="en-US" dirty="0" err="1"/>
              <a:t>Breiman</a:t>
            </a:r>
            <a:r>
              <a:rPr lang="en-US" dirty="0"/>
              <a:t>, 1999] Formulate </a:t>
            </a:r>
            <a:r>
              <a:rPr lang="en-US" dirty="0" err="1"/>
              <a:t>Adaboost</a:t>
            </a:r>
            <a:r>
              <a:rPr lang="en-US" dirty="0"/>
              <a:t> as gradient descent with a special loss function</a:t>
            </a:r>
          </a:p>
          <a:p>
            <a:pPr lvl="1"/>
            <a:r>
              <a:rPr lang="en-US" dirty="0"/>
              <a:t> [Friedman et al., 2000, Friedman, 2001] Generalize </a:t>
            </a:r>
            <a:r>
              <a:rPr lang="en-US" dirty="0" err="1"/>
              <a:t>Adaboost</a:t>
            </a:r>
            <a:r>
              <a:rPr lang="en-US" dirty="0"/>
              <a:t> to Gradient Boosting in order to handle a variety of loss functions.</a:t>
            </a:r>
          </a:p>
        </p:txBody>
      </p:sp>
    </p:spTree>
    <p:extLst>
      <p:ext uri="{BB962C8B-B14F-4D97-AF65-F5344CB8AC3E}">
        <p14:creationId xmlns:p14="http://schemas.microsoft.com/office/powerpoint/2010/main" val="39952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understand gradient descent first…</a:t>
            </a:r>
          </a:p>
        </p:txBody>
      </p:sp>
    </p:spTree>
    <p:extLst>
      <p:ext uri="{BB962C8B-B14F-4D97-AF65-F5344CB8AC3E}">
        <p14:creationId xmlns:p14="http://schemas.microsoft.com/office/powerpoint/2010/main" val="6633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is a first-order iterative optimization algorithm for finding the minimum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337" y="1714501"/>
                <a:ext cx="6761747" cy="157413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Find: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 calculus we know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−1=0,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337" y="1714501"/>
                <a:ext cx="6761747" cy="1574131"/>
              </a:xfrm>
              <a:blipFill>
                <a:blip r:embed="rId2"/>
                <a:stretch>
                  <a:fillRect l="-749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337" y="3416968"/>
                <a:ext cx="6613358" cy="3041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We don’t know where the optimal x is, so we start with a random pick: x=2.</a:t>
                </a:r>
              </a:p>
              <a:p>
                <a:pPr marL="0" indent="0">
                  <a:buNone/>
                </a:pPr>
                <a:r>
                  <a:rPr lang="en-US" dirty="0"/>
                  <a:t>We take the derivative (slope) at the point: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−1=2∗2−1=3.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At the minimum it should be zero. Because the derivative is positive, we know as x increases, y will increase.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7" y="3416968"/>
                <a:ext cx="6613358" cy="3041983"/>
              </a:xfrm>
              <a:prstGeom prst="rect">
                <a:avLst/>
              </a:prstGeom>
              <a:blipFill>
                <a:blip r:embed="rId4"/>
                <a:stretch>
                  <a:fillRect l="-766" t="-830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4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(=slope) decent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337" y="1700464"/>
                <a:ext cx="6874042" cy="4989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We want to minimize y, so it should go to the opposite direction. If we had guessed -2, the slope is negative and y value is getting smaller and smaller.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−1=2∗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−1=−5.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So the derivative tells us we are getting closer or away from the minimum.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3"/>
                    </a:solidFill>
                  </a:rPr>
                  <a:t>Gradient decent: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⍵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⍵ is the step length. Let’s assign a value 0.2 for now.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7" y="1700464"/>
                <a:ext cx="6874042" cy="4989094"/>
              </a:xfrm>
              <a:prstGeom prst="rect">
                <a:avLst/>
              </a:prstGeom>
              <a:blipFill>
                <a:blip r:embed="rId3"/>
                <a:stretch>
                  <a:fillRect l="-1107" t="-761" r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EBF69A-2F23-5641-A330-F0553CD74B34}"/>
              </a:ext>
            </a:extLst>
          </p:cNvPr>
          <p:cNvCxnSpPr>
            <a:cxnSpLocks/>
          </p:cNvCxnSpPr>
          <p:nvPr/>
        </p:nvCxnSpPr>
        <p:spPr>
          <a:xfrm flipH="1">
            <a:off x="10347158" y="3064043"/>
            <a:ext cx="657726" cy="18929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46BE30-D1D9-B848-9064-0A76EF5259E0}"/>
              </a:ext>
            </a:extLst>
          </p:cNvPr>
          <p:cNvCxnSpPr>
            <a:cxnSpLocks/>
          </p:cNvCxnSpPr>
          <p:nvPr/>
        </p:nvCxnSpPr>
        <p:spPr>
          <a:xfrm flipH="1" flipV="1">
            <a:off x="8675046" y="2983834"/>
            <a:ext cx="623498" cy="194109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E289A-21BE-6146-AB76-2B234CF5180E}"/>
              </a:ext>
            </a:extLst>
          </p:cNvPr>
          <p:cNvSpPr/>
          <p:nvPr/>
        </p:nvSpPr>
        <p:spPr>
          <a:xfrm>
            <a:off x="7202904" y="277232"/>
            <a:ext cx="50281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Gradient descent: To find a local minimum of a function, one takes steps proportional to the negative of the gradient.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75A82D-6BBD-9D4B-98F2-6939D8F8B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5" t="9250" r="7079" b="9495"/>
          <a:stretch/>
        </p:blipFill>
        <p:spPr>
          <a:xfrm>
            <a:off x="6653462" y="257675"/>
            <a:ext cx="529390" cy="511938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89BDFB-DF3F-7B4A-A987-AAEB278F190D}"/>
              </a:ext>
            </a:extLst>
          </p:cNvPr>
          <p:cNvSpPr/>
          <p:nvPr/>
        </p:nvSpPr>
        <p:spPr>
          <a:xfrm>
            <a:off x="3488087" y="6019803"/>
            <a:ext cx="8703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Gradient ascent: If instead one takes steps proportional to the positive of the gradient, one approaches a local maximum of that function.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5CDDCF-8D76-9541-96B1-89CA8815B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5" t="9250" r="7079" b="9495"/>
          <a:stretch/>
        </p:blipFill>
        <p:spPr>
          <a:xfrm>
            <a:off x="2811379" y="6019803"/>
            <a:ext cx="529390" cy="5119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75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700464"/>
                <a:ext cx="7218947" cy="4989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By iteratively moving in the direction negative of the gradient value. 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Iteration 1: x=2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−0.3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=2−0.3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2∗2−1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=1.1 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Iteration 2: x=1.1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=1.1−0.3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2∗1.1−1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Iteration 3: x=0.74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0.596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Continue this process we will reach the minimum.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00464"/>
                <a:ext cx="7218947" cy="4989094"/>
              </a:xfrm>
              <a:prstGeom prst="rect">
                <a:avLst/>
              </a:prstGeom>
              <a:blipFill>
                <a:blip r:embed="rId3"/>
                <a:stretch>
                  <a:fillRect l="-123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EBF69A-2F23-5641-A330-F0553CD74B34}"/>
              </a:ext>
            </a:extLst>
          </p:cNvPr>
          <p:cNvCxnSpPr>
            <a:cxnSpLocks/>
          </p:cNvCxnSpPr>
          <p:nvPr/>
        </p:nvCxnSpPr>
        <p:spPr>
          <a:xfrm flipH="1">
            <a:off x="10347158" y="3064043"/>
            <a:ext cx="657726" cy="18929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46BE30-D1D9-B848-9064-0A76EF5259E0}"/>
              </a:ext>
            </a:extLst>
          </p:cNvPr>
          <p:cNvCxnSpPr>
            <a:cxnSpLocks/>
          </p:cNvCxnSpPr>
          <p:nvPr/>
        </p:nvCxnSpPr>
        <p:spPr>
          <a:xfrm flipH="1" flipV="1">
            <a:off x="8675046" y="2983834"/>
            <a:ext cx="623498" cy="194109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FC39D6D-3DFC-9944-9F15-DFCBF77FA7D0}"/>
              </a:ext>
            </a:extLst>
          </p:cNvPr>
          <p:cNvSpPr/>
          <p:nvPr/>
        </p:nvSpPr>
        <p:spPr>
          <a:xfrm>
            <a:off x="10555705" y="3978442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7F503-8525-5A43-BD73-5BE7D37511D1}"/>
              </a:ext>
            </a:extLst>
          </p:cNvPr>
          <p:cNvSpPr/>
          <p:nvPr/>
        </p:nvSpPr>
        <p:spPr>
          <a:xfrm>
            <a:off x="10162677" y="4884816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E7BDC-9DC3-F44F-B5F5-B5622A0F4FCA}"/>
              </a:ext>
            </a:extLst>
          </p:cNvPr>
          <p:cNvSpPr/>
          <p:nvPr/>
        </p:nvSpPr>
        <p:spPr>
          <a:xfrm>
            <a:off x="9914027" y="5101384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28199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474E-EDE8-1C40-A6D2-7CBFE57C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62A85-3DAF-3240-BE82-AF09B53B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F7A87-576E-E647-B259-791E4F1BD97C}"/>
              </a:ext>
            </a:extLst>
          </p:cNvPr>
          <p:cNvSpPr txBox="1"/>
          <p:nvPr/>
        </p:nvSpPr>
        <p:spPr>
          <a:xfrm>
            <a:off x="948267" y="179493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C2BE-E998-7E4D-9574-D7CBC35EBCD4}"/>
              </a:ext>
            </a:extLst>
          </p:cNvPr>
          <p:cNvSpPr txBox="1"/>
          <p:nvPr/>
        </p:nvSpPr>
        <p:spPr>
          <a:xfrm>
            <a:off x="6493933" y="1778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6182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9C290-9C76-744F-BE83-944114E3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0" y="1642533"/>
            <a:ext cx="4876801" cy="48768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760BD-4628-944C-9527-920E4F33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7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21E4A-B154-A348-8251-AE998D5F48A3}"/>
              </a:ext>
            </a:extLst>
          </p:cNvPr>
          <p:cNvSpPr txBox="1"/>
          <p:nvPr/>
        </p:nvSpPr>
        <p:spPr>
          <a:xfrm>
            <a:off x="948267" y="179493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B6144-2674-9646-917B-3A122BAD477B}"/>
              </a:ext>
            </a:extLst>
          </p:cNvPr>
          <p:cNvSpPr txBox="1"/>
          <p:nvPr/>
        </p:nvSpPr>
        <p:spPr>
          <a:xfrm>
            <a:off x="6493933" y="1778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83856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Ensemble mean?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/>
          <a:lstStyle/>
          <a:p>
            <a:r>
              <a:rPr lang="en-US" dirty="0"/>
              <a:t>Bagging was first introduced in 1996 by </a:t>
            </a:r>
            <a:r>
              <a:rPr lang="en-US" dirty="0" err="1">
                <a:hlinkClick r:id="rId3"/>
              </a:rPr>
              <a:t>Brieman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59" y="1714500"/>
            <a:ext cx="10984807" cy="2159231"/>
          </a:xfrm>
        </p:spPr>
        <p:txBody>
          <a:bodyPr>
            <a:normAutofit/>
          </a:bodyPr>
          <a:lstStyle/>
          <a:p>
            <a:r>
              <a:rPr lang="en-US" dirty="0"/>
              <a:t>Ensemble methods are supervised machine learning techniques that combine several base models in order to produce one optimal predictive model. </a:t>
            </a:r>
          </a:p>
          <a:p>
            <a:r>
              <a:rPr lang="en-US" dirty="0"/>
              <a:t>Ensemble methods have produced better predictive performance compared to a single model, proven in many machine learning competitions such as the Netflix Competition, KDD 2009, and </a:t>
            </a:r>
            <a:r>
              <a:rPr lang="en-US" dirty="0" err="1"/>
              <a:t>Kaggle</a:t>
            </a:r>
            <a:r>
              <a:rPr lang="en-US" dirty="0"/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16FFA8-A494-CA45-94E7-826D5722E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75077"/>
              </p:ext>
            </p:extLst>
          </p:nvPr>
        </p:nvGraphicFramePr>
        <p:xfrm>
          <a:off x="603596" y="4006734"/>
          <a:ext cx="10984807" cy="2712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41551">
                  <a:extLst>
                    <a:ext uri="{9D8B030D-6E8A-4147-A177-3AD203B41FA5}">
                      <a16:colId xmlns:a16="http://schemas.microsoft.com/office/drawing/2014/main" val="1211332508"/>
                    </a:ext>
                  </a:extLst>
                </a:gridCol>
                <a:gridCol w="3640975">
                  <a:extLst>
                    <a:ext uri="{9D8B030D-6E8A-4147-A177-3AD203B41FA5}">
                      <a16:colId xmlns:a16="http://schemas.microsoft.com/office/drawing/2014/main" val="3363743615"/>
                    </a:ext>
                  </a:extLst>
                </a:gridCol>
                <a:gridCol w="4472245">
                  <a:extLst>
                    <a:ext uri="{9D8B030D-6E8A-4147-A177-3AD203B41FA5}">
                      <a16:colId xmlns:a16="http://schemas.microsoft.com/office/drawing/2014/main" val="269532115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2750574996"/>
                    </a:ext>
                  </a:extLst>
                </a:gridCol>
              </a:tblGrid>
              <a:tr h="371551">
                <a:tc>
                  <a:txBody>
                    <a:bodyPr/>
                    <a:lstStyle/>
                    <a:p>
                      <a:r>
                        <a:rPr lang="en-US" sz="20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How do it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49065"/>
                  </a:ext>
                </a:extLst>
              </a:tr>
              <a:tr h="943168">
                <a:tc>
                  <a:txBody>
                    <a:bodyPr/>
                    <a:lstStyle/>
                    <a:p>
                      <a:r>
                        <a:rPr lang="en-US" sz="2000" dirty="0"/>
                        <a:t>Averaging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builds several estimators independently and then averages their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The combined estimator is usually better than any single base estimator because its variance is reduced.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Bagging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15293"/>
                  </a:ext>
                </a:extLst>
              </a:tr>
              <a:tr h="1228976">
                <a:tc>
                  <a:txBody>
                    <a:bodyPr/>
                    <a:lstStyle/>
                    <a:p>
                      <a:r>
                        <a:rPr lang="en-US" sz="2000" dirty="0"/>
                        <a:t>Boosting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Sequentially fit sub-models (weak learners) to residuals to reduce the bias of the combined estimator.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The combined estimator is usually better than any of the single base estimator because its bias is reduced.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Gradient 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08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7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</a:t>
            </a:r>
            <a:r>
              <a:rPr lang="en-US" dirty="0"/>
              <a:t> (Bagging)</a:t>
            </a:r>
          </a:p>
        </p:txBody>
      </p:sp>
    </p:spTree>
    <p:extLst>
      <p:ext uri="{BB962C8B-B14F-4D97-AF65-F5344CB8AC3E}">
        <p14:creationId xmlns:p14="http://schemas.microsoft.com/office/powerpoint/2010/main" val="7766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F102-A20D-3D4B-BAA6-64417757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98D6EF-EE55-BB4B-BA68-75662F14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17" y="1714501"/>
            <a:ext cx="11505741" cy="54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the same supervised learning algorithm, but train each learner on different set of data.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815BE2-1BDB-9F48-A77F-D625355C643E}"/>
              </a:ext>
            </a:extLst>
          </p:cNvPr>
          <p:cNvSpPr/>
          <p:nvPr/>
        </p:nvSpPr>
        <p:spPr>
          <a:xfrm>
            <a:off x="2801573" y="3190301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33AA2B9-AF82-CD41-A754-53E0BA537295}"/>
              </a:ext>
            </a:extLst>
          </p:cNvPr>
          <p:cNvSpPr/>
          <p:nvPr/>
        </p:nvSpPr>
        <p:spPr>
          <a:xfrm>
            <a:off x="4833590" y="3239050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AE89DA-BAC1-BC4F-AEC7-2729C247A4B6}"/>
              </a:ext>
            </a:extLst>
          </p:cNvPr>
          <p:cNvSpPr/>
          <p:nvPr/>
        </p:nvSpPr>
        <p:spPr>
          <a:xfrm>
            <a:off x="6807242" y="3197921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0F92CC-BDF3-1C4C-BDD7-75D6B7E2F2C1}"/>
              </a:ext>
            </a:extLst>
          </p:cNvPr>
          <p:cNvSpPr/>
          <p:nvPr/>
        </p:nvSpPr>
        <p:spPr>
          <a:xfrm>
            <a:off x="1011684" y="2659528"/>
            <a:ext cx="2665378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C1ACC29-EB3A-5F40-887F-6789AEB24482}"/>
              </a:ext>
            </a:extLst>
          </p:cNvPr>
          <p:cNvSpPr/>
          <p:nvPr/>
        </p:nvSpPr>
        <p:spPr>
          <a:xfrm>
            <a:off x="1164083" y="2656288"/>
            <a:ext cx="4555787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C17A56D-1CDD-E844-8C24-7921287F129C}"/>
              </a:ext>
            </a:extLst>
          </p:cNvPr>
          <p:cNvSpPr/>
          <p:nvPr/>
        </p:nvSpPr>
        <p:spPr>
          <a:xfrm>
            <a:off x="1374848" y="2672503"/>
            <a:ext cx="6310009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E4CD985-B9FE-654A-AF19-5BEE27350BA1}"/>
              </a:ext>
            </a:extLst>
          </p:cNvPr>
          <p:cNvSpPr/>
          <p:nvPr/>
        </p:nvSpPr>
        <p:spPr>
          <a:xfrm>
            <a:off x="1527248" y="2669263"/>
            <a:ext cx="8706257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FD594-AFC5-E244-8E26-549D34C3E7E0}"/>
              </a:ext>
            </a:extLst>
          </p:cNvPr>
          <p:cNvSpPr/>
          <p:nvPr/>
        </p:nvSpPr>
        <p:spPr>
          <a:xfrm>
            <a:off x="590144" y="2333886"/>
            <a:ext cx="1335933" cy="400855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34F07E-E9F4-7D4C-A4B4-4CD04AEB1915}"/>
              </a:ext>
            </a:extLst>
          </p:cNvPr>
          <p:cNvSpPr/>
          <p:nvPr/>
        </p:nvSpPr>
        <p:spPr>
          <a:xfrm>
            <a:off x="686259" y="2428385"/>
            <a:ext cx="1123086" cy="253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0A80BC-A79D-F249-AB64-E744DBAF4B2A}"/>
              </a:ext>
            </a:extLst>
          </p:cNvPr>
          <p:cNvSpPr/>
          <p:nvPr/>
        </p:nvSpPr>
        <p:spPr>
          <a:xfrm>
            <a:off x="686259" y="5058387"/>
            <a:ext cx="1123086" cy="11508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8D75684-AF01-0148-8273-C7D9862E8DB8}"/>
              </a:ext>
            </a:extLst>
          </p:cNvPr>
          <p:cNvSpPr/>
          <p:nvPr/>
        </p:nvSpPr>
        <p:spPr>
          <a:xfrm>
            <a:off x="9333197" y="3214136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E55B0-9170-C840-98FE-84B70D3FE90F}"/>
              </a:ext>
            </a:extLst>
          </p:cNvPr>
          <p:cNvSpPr txBox="1"/>
          <p:nvPr/>
        </p:nvSpPr>
        <p:spPr>
          <a:xfrm>
            <a:off x="8449598" y="3341639"/>
            <a:ext cx="79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…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00EBC9-A80C-8F43-B2D5-15D98EB6A696}"/>
              </a:ext>
            </a:extLst>
          </p:cNvPr>
          <p:cNvGrpSpPr/>
          <p:nvPr/>
        </p:nvGrpSpPr>
        <p:grpSpPr>
          <a:xfrm>
            <a:off x="2971275" y="3336328"/>
            <a:ext cx="1137047" cy="1077644"/>
            <a:chOff x="3379830" y="4075619"/>
            <a:chExt cx="1137047" cy="107764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1C19CF-77E9-A844-8D6F-95ABE602BEF4}"/>
                </a:ext>
              </a:extLst>
            </p:cNvPr>
            <p:cNvSpPr/>
            <p:nvPr/>
          </p:nvSpPr>
          <p:spPr>
            <a:xfrm>
              <a:off x="3657600" y="40756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B201D4-DD8C-DC4D-A94C-7E582FAC92D3}"/>
                </a:ext>
              </a:extLst>
            </p:cNvPr>
            <p:cNvSpPr/>
            <p:nvPr/>
          </p:nvSpPr>
          <p:spPr>
            <a:xfrm>
              <a:off x="4046706" y="414227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0A8F51-D3CF-A744-8D71-D37402C1CB0D}"/>
                </a:ext>
              </a:extLst>
            </p:cNvPr>
            <p:cNvSpPr/>
            <p:nvPr/>
          </p:nvSpPr>
          <p:spPr>
            <a:xfrm>
              <a:off x="3962400" y="43804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DCC3F0-7ED5-5E49-83A8-126551A34E34}"/>
                </a:ext>
              </a:extLst>
            </p:cNvPr>
            <p:cNvSpPr/>
            <p:nvPr/>
          </p:nvSpPr>
          <p:spPr>
            <a:xfrm>
              <a:off x="3379830" y="448796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2F9EAFB-DFA1-9644-B417-8597A79B35E0}"/>
                </a:ext>
              </a:extLst>
            </p:cNvPr>
            <p:cNvSpPr/>
            <p:nvPr/>
          </p:nvSpPr>
          <p:spPr>
            <a:xfrm>
              <a:off x="3702461" y="475753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ED40C1-6C5F-6441-A10C-4B0C02BFC6A5}"/>
                </a:ext>
              </a:extLst>
            </p:cNvPr>
            <p:cNvSpPr/>
            <p:nvPr/>
          </p:nvSpPr>
          <p:spPr>
            <a:xfrm>
              <a:off x="4359109" y="454421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4D10BB-4BD7-9348-A366-0FC7475B4CB2}"/>
                </a:ext>
              </a:extLst>
            </p:cNvPr>
            <p:cNvSpPr/>
            <p:nvPr/>
          </p:nvSpPr>
          <p:spPr>
            <a:xfrm>
              <a:off x="4380690" y="48376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BE59C3-37AD-594B-AC98-5FA960AF375F}"/>
                </a:ext>
              </a:extLst>
            </p:cNvPr>
            <p:cNvSpPr/>
            <p:nvPr/>
          </p:nvSpPr>
          <p:spPr>
            <a:xfrm rot="17107937">
              <a:off x="3912708" y="505546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F37648-46FE-E943-93FC-AF8C136354C1}"/>
                </a:ext>
              </a:extLst>
            </p:cNvPr>
            <p:cNvSpPr/>
            <p:nvPr/>
          </p:nvSpPr>
          <p:spPr>
            <a:xfrm rot="18673492">
              <a:off x="3968886" y="467869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BAAEDE8-0386-2B4C-968F-6C7798583EFB}"/>
              </a:ext>
            </a:extLst>
          </p:cNvPr>
          <p:cNvGrpSpPr/>
          <p:nvPr/>
        </p:nvGrpSpPr>
        <p:grpSpPr>
          <a:xfrm>
            <a:off x="4991385" y="3449818"/>
            <a:ext cx="1137047" cy="1077644"/>
            <a:chOff x="5399940" y="4189109"/>
            <a:chExt cx="1137047" cy="107764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B33E74-512D-4C40-9558-1154AAEF22B5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6EAFA0-E37C-8A46-8CA6-76F5FD92155A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0A3BF1-6940-F246-9ECB-1E58B85A1D02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D71BB3-EF60-A946-B53E-0333FBEA2C34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E8857AA-40F5-A941-B67C-ACDD8AD9E5E4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B032A-A3FE-F542-B0DF-311C586C945E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B6365B-108C-4140-ACAD-169637348FB8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5073AC-7E6F-0141-910C-432CC7B882DC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4670203-95FA-F54E-B491-5F6DD187BF4E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03A157-4E3E-534D-8BBB-EC3EC9B8CE6D}"/>
              </a:ext>
            </a:extLst>
          </p:cNvPr>
          <p:cNvGrpSpPr/>
          <p:nvPr/>
        </p:nvGrpSpPr>
        <p:grpSpPr>
          <a:xfrm rot="2434681">
            <a:off x="6951167" y="3327449"/>
            <a:ext cx="1137047" cy="1077644"/>
            <a:chOff x="5399940" y="4189109"/>
            <a:chExt cx="1137047" cy="107764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D22C210-56FE-9A49-9A6F-564FF14E79E2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CB73A0-9BDB-7448-B32E-FB092B312821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35425F-F922-4F44-8F54-914D67AD4446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69CDB98-8BA4-F041-B6ED-567C8DCC450D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1C0366-AAFE-B14B-AEB2-BAC0CF513106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D59B3B-25DD-1E41-B836-0211CE137736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D1263FA-5EC7-FB42-A34C-349A4E2BC946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68E9DA-41A0-CC4B-A6D0-C178FE21C1B3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C2418B6-620E-B346-9DE8-44E2168BDF6C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D4275C-0270-3542-8D20-B8C78DF39DEA}"/>
              </a:ext>
            </a:extLst>
          </p:cNvPr>
          <p:cNvGrpSpPr/>
          <p:nvPr/>
        </p:nvGrpSpPr>
        <p:grpSpPr>
          <a:xfrm rot="4139810">
            <a:off x="9458030" y="3340327"/>
            <a:ext cx="1137047" cy="1077644"/>
            <a:chOff x="5399940" y="4189109"/>
            <a:chExt cx="1137047" cy="10776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D71E4CF-2503-3546-AEEF-36A0A95D2AA1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7EDD989-8DE4-D44F-9B88-B6761D96F072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9CA162D-C472-9C43-A8C5-5A8682F1AB4C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A8C2A4-0999-D84F-8AF1-543A52F90DA5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06EDF53-C16E-B647-B7C3-484EE419D34C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9745A7C-84DB-B646-9D74-C2365A1786C7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889C4A7-2F8F-DB4D-96A7-B08838725A13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359823E-6572-6342-9945-943D229C8B01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43D2DE-D7D9-B642-8594-DDFFEC682D47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4DC8AC3-D370-8D41-81CC-EE48903E0732}"/>
              </a:ext>
            </a:extLst>
          </p:cNvPr>
          <p:cNvSpPr/>
          <p:nvPr/>
        </p:nvSpPr>
        <p:spPr>
          <a:xfrm>
            <a:off x="4007797" y="356033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33FF81-3BB0-D842-9769-5456C262EB46}"/>
              </a:ext>
            </a:extLst>
          </p:cNvPr>
          <p:cNvSpPr/>
          <p:nvPr/>
        </p:nvSpPr>
        <p:spPr>
          <a:xfrm>
            <a:off x="3751633" y="423803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CCC70B-B576-E548-B176-CA46FFAD7AEF}"/>
              </a:ext>
            </a:extLst>
          </p:cNvPr>
          <p:cNvSpPr/>
          <p:nvPr/>
        </p:nvSpPr>
        <p:spPr>
          <a:xfrm>
            <a:off x="3343074" y="371273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DC514B4-09A4-0C4E-B750-BC51D06EF122}"/>
              </a:ext>
            </a:extLst>
          </p:cNvPr>
          <p:cNvSpPr/>
          <p:nvPr/>
        </p:nvSpPr>
        <p:spPr>
          <a:xfrm>
            <a:off x="3031788" y="4043472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F53445A-FE9E-A142-BE94-8CC196C404F4}"/>
              </a:ext>
            </a:extLst>
          </p:cNvPr>
          <p:cNvSpPr/>
          <p:nvPr/>
        </p:nvSpPr>
        <p:spPr>
          <a:xfrm>
            <a:off x="3086913" y="3398208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7CA97AC-E13B-EB40-9511-5EA945358F93}"/>
              </a:ext>
            </a:extLst>
          </p:cNvPr>
          <p:cNvSpPr/>
          <p:nvPr/>
        </p:nvSpPr>
        <p:spPr>
          <a:xfrm>
            <a:off x="5149176" y="4195872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4B8DF3C-08B7-5F4B-8524-C125B0340FF8}"/>
              </a:ext>
            </a:extLst>
          </p:cNvPr>
          <p:cNvSpPr/>
          <p:nvPr/>
        </p:nvSpPr>
        <p:spPr>
          <a:xfrm>
            <a:off x="5301576" y="382298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F7CCFED-2C84-884D-9655-7F424B1D4AC7}"/>
              </a:ext>
            </a:extLst>
          </p:cNvPr>
          <p:cNvSpPr/>
          <p:nvPr/>
        </p:nvSpPr>
        <p:spPr>
          <a:xfrm>
            <a:off x="5807413" y="33560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9879128-E3C9-A946-8C38-571BA351A5A2}"/>
              </a:ext>
            </a:extLst>
          </p:cNvPr>
          <p:cNvSpPr/>
          <p:nvPr/>
        </p:nvSpPr>
        <p:spPr>
          <a:xfrm>
            <a:off x="6971486" y="35084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B522777-909E-3E4E-B101-F14CE782FFD1}"/>
              </a:ext>
            </a:extLst>
          </p:cNvPr>
          <p:cNvSpPr/>
          <p:nvPr/>
        </p:nvSpPr>
        <p:spPr>
          <a:xfrm>
            <a:off x="7438416" y="35084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EB32A51-6A30-0147-8611-94801761ADC8}"/>
              </a:ext>
            </a:extLst>
          </p:cNvPr>
          <p:cNvSpPr/>
          <p:nvPr/>
        </p:nvSpPr>
        <p:spPr>
          <a:xfrm>
            <a:off x="7029852" y="395592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E2F404E-014C-1543-B495-830F0EF4BA1A}"/>
              </a:ext>
            </a:extLst>
          </p:cNvPr>
          <p:cNvSpPr/>
          <p:nvPr/>
        </p:nvSpPr>
        <p:spPr>
          <a:xfrm>
            <a:off x="10453991" y="354736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7470192-EC91-E44B-BB7C-92A4653A9449}"/>
              </a:ext>
            </a:extLst>
          </p:cNvPr>
          <p:cNvSpPr/>
          <p:nvPr/>
        </p:nvSpPr>
        <p:spPr>
          <a:xfrm>
            <a:off x="10609636" y="403374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A25CF91-6358-A945-9F9C-1A695ED1D7D0}"/>
              </a:ext>
            </a:extLst>
          </p:cNvPr>
          <p:cNvSpPr/>
          <p:nvPr/>
        </p:nvSpPr>
        <p:spPr>
          <a:xfrm>
            <a:off x="10278893" y="403374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FEEB7A-CB5D-B142-82F3-01AE35BAD7F0}"/>
              </a:ext>
            </a:extLst>
          </p:cNvPr>
          <p:cNvSpPr txBox="1"/>
          <p:nvPr/>
        </p:nvSpPr>
        <p:spPr>
          <a:xfrm>
            <a:off x="1961744" y="2159100"/>
            <a:ext cx="819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sampling with replacement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06401C-2866-B146-83A4-B3196091994E}"/>
              </a:ext>
            </a:extLst>
          </p:cNvPr>
          <p:cNvSpPr/>
          <p:nvPr/>
        </p:nvSpPr>
        <p:spPr>
          <a:xfrm>
            <a:off x="5920903" y="358627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264403-C6E4-1D44-86C6-4B4D5CCF612C}"/>
              </a:ext>
            </a:extLst>
          </p:cNvPr>
          <p:cNvSpPr/>
          <p:nvPr/>
        </p:nvSpPr>
        <p:spPr>
          <a:xfrm>
            <a:off x="6112213" y="3991591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0CD3B0-CC7C-A246-87FC-80940903D561}"/>
              </a:ext>
            </a:extLst>
          </p:cNvPr>
          <p:cNvSpPr/>
          <p:nvPr/>
        </p:nvSpPr>
        <p:spPr>
          <a:xfrm>
            <a:off x="7357349" y="410832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16FDDC2-6B00-B54B-9117-754E4755BC24}"/>
              </a:ext>
            </a:extLst>
          </p:cNvPr>
          <p:cNvSpPr/>
          <p:nvPr/>
        </p:nvSpPr>
        <p:spPr>
          <a:xfrm>
            <a:off x="7587571" y="420236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FE5993A-6437-9949-BCC5-666056EE5198}"/>
              </a:ext>
            </a:extLst>
          </p:cNvPr>
          <p:cNvSpPr/>
          <p:nvPr/>
        </p:nvSpPr>
        <p:spPr>
          <a:xfrm>
            <a:off x="10431293" y="418614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95D3D9-8E85-C648-8D57-27D676EA90DB}"/>
              </a:ext>
            </a:extLst>
          </p:cNvPr>
          <p:cNvSpPr/>
          <p:nvPr/>
        </p:nvSpPr>
        <p:spPr>
          <a:xfrm>
            <a:off x="9961119" y="418290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BACA5A-C7B5-D948-9B64-036B01AA135D}"/>
              </a:ext>
            </a:extLst>
          </p:cNvPr>
          <p:cNvSpPr/>
          <p:nvPr/>
        </p:nvSpPr>
        <p:spPr>
          <a:xfrm>
            <a:off x="2989637" y="4902747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B61D217-E4C9-9B4B-9FDC-34706292CE32}"/>
              </a:ext>
            </a:extLst>
          </p:cNvPr>
          <p:cNvSpPr/>
          <p:nvPr/>
        </p:nvSpPr>
        <p:spPr>
          <a:xfrm>
            <a:off x="4985814" y="4902747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5B936-FF3D-974E-82E1-B586B5D0EE20}"/>
              </a:ext>
            </a:extLst>
          </p:cNvPr>
          <p:cNvSpPr/>
          <p:nvPr/>
        </p:nvSpPr>
        <p:spPr>
          <a:xfrm>
            <a:off x="6990942" y="4899580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222320-43AD-E34D-AFAA-2113BDEE3376}"/>
              </a:ext>
            </a:extLst>
          </p:cNvPr>
          <p:cNvSpPr/>
          <p:nvPr/>
        </p:nvSpPr>
        <p:spPr>
          <a:xfrm>
            <a:off x="9532488" y="4898309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259714-42F1-644E-8B83-6C1F77B5E312}"/>
              </a:ext>
            </a:extLst>
          </p:cNvPr>
          <p:cNvCxnSpPr>
            <a:cxnSpLocks/>
          </p:cNvCxnSpPr>
          <p:nvPr/>
        </p:nvCxnSpPr>
        <p:spPr>
          <a:xfrm flipH="1">
            <a:off x="10110282" y="4569436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EE9CD6-F62B-F34C-AE82-D3C6A05CD738}"/>
              </a:ext>
            </a:extLst>
          </p:cNvPr>
          <p:cNvCxnSpPr>
            <a:cxnSpLocks/>
          </p:cNvCxnSpPr>
          <p:nvPr/>
        </p:nvCxnSpPr>
        <p:spPr>
          <a:xfrm flipH="1">
            <a:off x="3550596" y="4546735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81FAAB3-13FB-E241-98C9-EBEEAA248D2A}"/>
              </a:ext>
            </a:extLst>
          </p:cNvPr>
          <p:cNvCxnSpPr>
            <a:cxnSpLocks/>
          </p:cNvCxnSpPr>
          <p:nvPr/>
        </p:nvCxnSpPr>
        <p:spPr>
          <a:xfrm flipH="1">
            <a:off x="5554494" y="4585647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D1ADEE0-226F-E742-8852-4931A9C70389}"/>
              </a:ext>
            </a:extLst>
          </p:cNvPr>
          <p:cNvCxnSpPr>
            <a:cxnSpLocks/>
          </p:cNvCxnSpPr>
          <p:nvPr/>
        </p:nvCxnSpPr>
        <p:spPr>
          <a:xfrm flipH="1">
            <a:off x="7558394" y="4546735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80140FA-6721-CE4C-8706-8E9F749DB3E8}"/>
              </a:ext>
            </a:extLst>
          </p:cNvPr>
          <p:cNvSpPr txBox="1"/>
          <p:nvPr/>
        </p:nvSpPr>
        <p:spPr>
          <a:xfrm>
            <a:off x="4319089" y="4856449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309AFC-BE4D-FD4F-8838-9FDE71508C48}"/>
              </a:ext>
            </a:extLst>
          </p:cNvPr>
          <p:cNvSpPr txBox="1"/>
          <p:nvPr/>
        </p:nvSpPr>
        <p:spPr>
          <a:xfrm>
            <a:off x="6319741" y="485320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37517C-B3FA-0D4D-B64C-9122CEBA91FB}"/>
              </a:ext>
            </a:extLst>
          </p:cNvPr>
          <p:cNvSpPr txBox="1"/>
          <p:nvPr/>
        </p:nvSpPr>
        <p:spPr>
          <a:xfrm>
            <a:off x="8145306" y="484996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1BB3778-4A67-D446-8700-A08E3AFCACED}"/>
              </a:ext>
            </a:extLst>
          </p:cNvPr>
          <p:cNvSpPr txBox="1"/>
          <p:nvPr/>
        </p:nvSpPr>
        <p:spPr>
          <a:xfrm>
            <a:off x="9095368" y="488563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B13650-F571-F545-A934-FD6F42EDC87F}"/>
              </a:ext>
            </a:extLst>
          </p:cNvPr>
          <p:cNvSpPr txBox="1"/>
          <p:nvPr/>
        </p:nvSpPr>
        <p:spPr>
          <a:xfrm>
            <a:off x="8407448" y="4700270"/>
            <a:ext cx="79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B53A89B-5D7C-D140-90BB-557D0F3DB7DA}"/>
              </a:ext>
            </a:extLst>
          </p:cNvPr>
          <p:cNvSpPr/>
          <p:nvPr/>
        </p:nvSpPr>
        <p:spPr>
          <a:xfrm>
            <a:off x="5718630" y="6222175"/>
            <a:ext cx="1596567" cy="4960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B65945B-8D48-1247-B27A-887994107016}"/>
              </a:ext>
            </a:extLst>
          </p:cNvPr>
          <p:cNvSpPr/>
          <p:nvPr/>
        </p:nvSpPr>
        <p:spPr>
          <a:xfrm>
            <a:off x="2217905" y="4748573"/>
            <a:ext cx="9144003" cy="83187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1D0F857-F40E-3C40-988E-F025A6C6ACE7}"/>
              </a:ext>
            </a:extLst>
          </p:cNvPr>
          <p:cNvCxnSpPr>
            <a:cxnSpLocks/>
          </p:cNvCxnSpPr>
          <p:nvPr/>
        </p:nvCxnSpPr>
        <p:spPr>
          <a:xfrm>
            <a:off x="6543478" y="5685083"/>
            <a:ext cx="0" cy="4362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C92831D-5B6B-A744-80A5-A48DFBA80110}"/>
              </a:ext>
            </a:extLst>
          </p:cNvPr>
          <p:cNvSpPr txBox="1"/>
          <p:nvPr/>
        </p:nvSpPr>
        <p:spPr>
          <a:xfrm>
            <a:off x="6628149" y="5631787"/>
            <a:ext cx="19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2338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083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what a decision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14500"/>
            <a:ext cx="11229977" cy="2100263"/>
          </a:xfrm>
        </p:spPr>
        <p:txBody>
          <a:bodyPr>
            <a:noAutofit/>
          </a:bodyPr>
          <a:lstStyle/>
          <a:p>
            <a:r>
              <a:rPr lang="en-US" sz="2000" dirty="0"/>
              <a:t>By considering a series of questions and conditions, a Decision Tree makes the prediction for the outcome. For instance, this simple Decision Tree determines whether an individual should play golf based on weather conditions.</a:t>
            </a:r>
          </a:p>
          <a:p>
            <a:r>
              <a:rPr lang="en-US" sz="2000" dirty="0"/>
              <a:t>There are many factors we must take into consideration: </a:t>
            </a:r>
            <a:r>
              <a:rPr lang="en-US" dirty="0"/>
              <a:t>What features do we make our decisions on? What are the samples?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8B1-9109-8247-9CF3-0C85CDDB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3" y="3606974"/>
            <a:ext cx="4755707" cy="29009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D1AE44-8860-1E48-8F30-A656006A7F93}"/>
              </a:ext>
            </a:extLst>
          </p:cNvPr>
          <p:cNvSpPr txBox="1">
            <a:spLocks/>
          </p:cNvSpPr>
          <p:nvPr/>
        </p:nvSpPr>
        <p:spPr>
          <a:xfrm>
            <a:off x="542926" y="3814763"/>
            <a:ext cx="4800600" cy="2871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That’s when the ensemble comes to play! Rather than just relying on one Decision Tree, Ensemble Methods let us take a sample of questions and a sample of data into account</a:t>
            </a:r>
          </a:p>
          <a:p>
            <a:r>
              <a:rPr lang="en-US" sz="2000" dirty="0"/>
              <a:t>And make a final predictor based on the aggregated results of the sampled Decision Trees.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D09CA-1F7F-8F43-ABA7-0CF58BEA2E5F}"/>
              </a:ext>
            </a:extLst>
          </p:cNvPr>
          <p:cNvSpPr/>
          <p:nvPr/>
        </p:nvSpPr>
        <p:spPr>
          <a:xfrm>
            <a:off x="10620375" y="4319270"/>
            <a:ext cx="1482154" cy="78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Q. Should I go with a friend?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112018-F743-8C41-AB8D-2EFB7BEC674E}"/>
              </a:ext>
            </a:extLst>
          </p:cNvPr>
          <p:cNvSpPr/>
          <p:nvPr/>
        </p:nvSpPr>
        <p:spPr>
          <a:xfrm>
            <a:off x="10607804" y="5377189"/>
            <a:ext cx="1494725" cy="8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Q. Should I aim for the tournament?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A1FF3-0545-1B49-9DBC-A3B0B1901ABD}"/>
              </a:ext>
            </a:extLst>
          </p:cNvPr>
          <p:cNvSpPr/>
          <p:nvPr/>
        </p:nvSpPr>
        <p:spPr>
          <a:xfrm>
            <a:off x="10148887" y="6453577"/>
            <a:ext cx="1952625" cy="323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Q. Other costs?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6433F2-1892-624C-B713-0695835857AA}"/>
              </a:ext>
            </a:extLst>
          </p:cNvPr>
          <p:cNvSpPr/>
          <p:nvPr/>
        </p:nvSpPr>
        <p:spPr>
          <a:xfrm>
            <a:off x="10148887" y="3337878"/>
            <a:ext cx="1952625" cy="80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not considered in this tree include:</a:t>
            </a:r>
          </a:p>
        </p:txBody>
      </p:sp>
    </p:spTree>
    <p:extLst>
      <p:ext uri="{BB962C8B-B14F-4D97-AF65-F5344CB8AC3E}">
        <p14:creationId xmlns:p14="http://schemas.microsoft.com/office/powerpoint/2010/main" val="12925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amount of data with many 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204CE-1CD1-584D-9AC7-3F2116CD16E7}"/>
              </a:ext>
            </a:extLst>
          </p:cNvPr>
          <p:cNvGrpSpPr/>
          <p:nvPr/>
        </p:nvGrpSpPr>
        <p:grpSpPr>
          <a:xfrm>
            <a:off x="3537285" y="3323284"/>
            <a:ext cx="4790372" cy="2512486"/>
            <a:chOff x="3764156" y="2578688"/>
            <a:chExt cx="4790372" cy="25124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006FEC-05AE-1B4E-B52A-46342BDCB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661" t="2602" r="26070" b="-153"/>
            <a:stretch/>
          </p:blipFill>
          <p:spPr>
            <a:xfrm>
              <a:off x="3764156" y="2647701"/>
              <a:ext cx="3689066" cy="24434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699B9-056E-B54C-8DF3-E70B3C937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588" t="2602" r="46349" b="-153"/>
            <a:stretch/>
          </p:blipFill>
          <p:spPr>
            <a:xfrm>
              <a:off x="7418716" y="2647700"/>
              <a:ext cx="552091" cy="24434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95609-61C6-754A-B6AF-7452BFD06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9" t="-2322" r="82894" b="2322"/>
            <a:stretch/>
          </p:blipFill>
          <p:spPr>
            <a:xfrm>
              <a:off x="7643003" y="2578688"/>
              <a:ext cx="911525" cy="250480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17BF1-3E18-4E49-950F-28E27C3333B2}"/>
              </a:ext>
            </a:extLst>
          </p:cNvPr>
          <p:cNvSpPr/>
          <p:nvPr/>
        </p:nvSpPr>
        <p:spPr>
          <a:xfrm>
            <a:off x="3833459" y="3194497"/>
            <a:ext cx="724618" cy="29502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C0C0B-F22C-854C-BB95-601A3C55F3B3}"/>
              </a:ext>
            </a:extLst>
          </p:cNvPr>
          <p:cNvSpPr txBox="1"/>
          <p:nvPr/>
        </p:nvSpPr>
        <p:spPr>
          <a:xfrm>
            <a:off x="3678183" y="2730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7C5056-9DA9-5D4B-8D5C-57BB371D8E2F}"/>
              </a:ext>
            </a:extLst>
          </p:cNvPr>
          <p:cNvSpPr/>
          <p:nvPr/>
        </p:nvSpPr>
        <p:spPr>
          <a:xfrm>
            <a:off x="7367411" y="3208873"/>
            <a:ext cx="724618" cy="29502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4D9A4-1366-C743-9497-3642496CCDA4}"/>
              </a:ext>
            </a:extLst>
          </p:cNvPr>
          <p:cNvSpPr txBox="1"/>
          <p:nvPr/>
        </p:nvSpPr>
        <p:spPr>
          <a:xfrm>
            <a:off x="7108619" y="2727394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0D256-DB17-6747-98ED-50DE287C17D2}"/>
              </a:ext>
            </a:extLst>
          </p:cNvPr>
          <p:cNvSpPr/>
          <p:nvPr/>
        </p:nvSpPr>
        <p:spPr>
          <a:xfrm>
            <a:off x="3537285" y="5072238"/>
            <a:ext cx="4790372" cy="763532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many decision trees by random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5177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you have many trees, you get a forest.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204CE-1CD1-584D-9AC7-3F2116CD16E7}"/>
              </a:ext>
            </a:extLst>
          </p:cNvPr>
          <p:cNvGrpSpPr/>
          <p:nvPr/>
        </p:nvGrpSpPr>
        <p:grpSpPr>
          <a:xfrm>
            <a:off x="3473137" y="3151643"/>
            <a:ext cx="4790372" cy="2512486"/>
            <a:chOff x="3764156" y="2578688"/>
            <a:chExt cx="4790372" cy="25124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006FEC-05AE-1B4E-B52A-46342BDCB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661" t="2602" r="26070" b="-153"/>
            <a:stretch/>
          </p:blipFill>
          <p:spPr>
            <a:xfrm>
              <a:off x="3764156" y="2647701"/>
              <a:ext cx="3689066" cy="24434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699B9-056E-B54C-8DF3-E70B3C937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588" t="2602" r="46349" b="-153"/>
            <a:stretch/>
          </p:blipFill>
          <p:spPr>
            <a:xfrm>
              <a:off x="7418716" y="2647700"/>
              <a:ext cx="552091" cy="24434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95609-61C6-754A-B6AF-7452BFD06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9" t="-2322" r="82894" b="2322"/>
            <a:stretch/>
          </p:blipFill>
          <p:spPr>
            <a:xfrm>
              <a:off x="7643003" y="2578688"/>
              <a:ext cx="911525" cy="2504803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B2B634E-B0A2-EA48-912A-7D33F86D512F}"/>
              </a:ext>
            </a:extLst>
          </p:cNvPr>
          <p:cNvGrpSpPr/>
          <p:nvPr/>
        </p:nvGrpSpPr>
        <p:grpSpPr>
          <a:xfrm>
            <a:off x="220645" y="3212276"/>
            <a:ext cx="7974053" cy="3583404"/>
            <a:chOff x="217240" y="3226082"/>
            <a:chExt cx="7974053" cy="358340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BC561E4-8AAA-0C4E-BF48-E8FB0C80B9ED}"/>
                </a:ext>
              </a:extLst>
            </p:cNvPr>
            <p:cNvSpPr/>
            <p:nvPr/>
          </p:nvSpPr>
          <p:spPr>
            <a:xfrm>
              <a:off x="243817" y="4346871"/>
              <a:ext cx="2739998" cy="2453044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084F78B-440B-C349-AF4E-327B8ACDC896}"/>
                </a:ext>
              </a:extLst>
            </p:cNvPr>
            <p:cNvGrpSpPr/>
            <p:nvPr/>
          </p:nvGrpSpPr>
          <p:grpSpPr>
            <a:xfrm>
              <a:off x="217240" y="3226082"/>
              <a:ext cx="7974053" cy="3583404"/>
              <a:chOff x="217240" y="3226082"/>
              <a:chExt cx="7974053" cy="358340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EFB7148-B025-C94A-8D6E-DE048C0A2D3F}"/>
                  </a:ext>
                </a:extLst>
              </p:cNvPr>
              <p:cNvGrpSpPr/>
              <p:nvPr/>
            </p:nvGrpSpPr>
            <p:grpSpPr>
              <a:xfrm>
                <a:off x="4515906" y="3226082"/>
                <a:ext cx="3675387" cy="2413111"/>
                <a:chOff x="4621541" y="2796871"/>
                <a:chExt cx="3675387" cy="2413111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5ECAAE-33BA-EE4D-A5AA-7804F26D2828}"/>
                    </a:ext>
                  </a:extLst>
                </p:cNvPr>
                <p:cNvSpPr/>
                <p:nvPr/>
              </p:nvSpPr>
              <p:spPr>
                <a:xfrm>
                  <a:off x="4621541" y="2854058"/>
                  <a:ext cx="1865523" cy="2355924"/>
                </a:xfrm>
                <a:prstGeom prst="rect">
                  <a:avLst/>
                </a:pr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E6FDE7F-69D3-824E-964B-275260E4B62C}"/>
                    </a:ext>
                  </a:extLst>
                </p:cNvPr>
                <p:cNvSpPr/>
                <p:nvPr/>
              </p:nvSpPr>
              <p:spPr>
                <a:xfrm>
                  <a:off x="7426149" y="2796871"/>
                  <a:ext cx="870779" cy="2355924"/>
                </a:xfrm>
                <a:prstGeom prst="rect">
                  <a:avLst/>
                </a:pr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82558DD-AEEA-5F43-8A45-C820536F777C}"/>
                  </a:ext>
                </a:extLst>
              </p:cNvPr>
              <p:cNvGrpSpPr/>
              <p:nvPr/>
            </p:nvGrpSpPr>
            <p:grpSpPr>
              <a:xfrm>
                <a:off x="217240" y="4304683"/>
                <a:ext cx="2774667" cy="2504803"/>
                <a:chOff x="1329988" y="4122749"/>
                <a:chExt cx="2774667" cy="2504803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2655F7A-1570-4A4B-BA0E-9B9C6494F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0071" t="2602" r="36286" b="-153"/>
                <a:stretch/>
              </p:blipFill>
              <p:spPr>
                <a:xfrm>
                  <a:off x="1329988" y="4174509"/>
                  <a:ext cx="1806986" cy="2443473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6AEA754-F287-6F4B-B23F-87ED726AB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9588" t="2602" r="46349" b="-153"/>
                <a:stretch/>
              </p:blipFill>
              <p:spPr>
                <a:xfrm>
                  <a:off x="2951591" y="4174508"/>
                  <a:ext cx="552091" cy="2443473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B171644-46A7-1848-8D66-D0024D7DDA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79" t="-2322" r="82894" b="2322"/>
                <a:stretch/>
              </p:blipFill>
              <p:spPr>
                <a:xfrm>
                  <a:off x="3193130" y="4122749"/>
                  <a:ext cx="911525" cy="2504803"/>
                </a:xfrm>
                <a:prstGeom prst="rect">
                  <a:avLst/>
                </a:prstGeom>
              </p:spPr>
            </p:pic>
          </p:grpSp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id="{BD0D0972-5299-4840-A39E-0EA73F559F93}"/>
                  </a:ext>
                </a:extLst>
              </p:cNvPr>
              <p:cNvSpPr/>
              <p:nvPr/>
            </p:nvSpPr>
            <p:spPr>
              <a:xfrm rot="10800000">
                <a:off x="3048063" y="5701806"/>
                <a:ext cx="2054051" cy="795930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AF76DEE-8548-CB45-9BA4-9B78756270D8}"/>
              </a:ext>
            </a:extLst>
          </p:cNvPr>
          <p:cNvGrpSpPr/>
          <p:nvPr/>
        </p:nvGrpSpPr>
        <p:grpSpPr>
          <a:xfrm>
            <a:off x="3683046" y="2483551"/>
            <a:ext cx="8026468" cy="2040301"/>
            <a:chOff x="3683046" y="2483551"/>
            <a:chExt cx="8026468" cy="20403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5B9AD2-C2D8-2F42-8AE7-C8D6D840185E}"/>
                </a:ext>
              </a:extLst>
            </p:cNvPr>
            <p:cNvGrpSpPr/>
            <p:nvPr/>
          </p:nvGrpSpPr>
          <p:grpSpPr>
            <a:xfrm>
              <a:off x="8817671" y="2483551"/>
              <a:ext cx="2875800" cy="1226436"/>
              <a:chOff x="6457982" y="1973356"/>
              <a:chExt cx="2875800" cy="122643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D2363D2-CB75-3342-8345-A8E245195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661" t="2602" r="48793" b="51190"/>
              <a:stretch/>
            </p:blipFill>
            <p:spPr>
              <a:xfrm>
                <a:off x="6457982" y="2042370"/>
                <a:ext cx="1952444" cy="11574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13C1BA6-5D65-F64F-9648-451E1AEB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588" t="2602" r="46349" b="-153"/>
              <a:stretch/>
            </p:blipFill>
            <p:spPr>
              <a:xfrm>
                <a:off x="8361051" y="2042370"/>
                <a:ext cx="552091" cy="115742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E54625D-2A7F-FB4F-A660-2F32A3844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79" t="-2322" r="83353" b="53359"/>
              <a:stretch/>
            </p:blipFill>
            <p:spPr>
              <a:xfrm>
                <a:off x="8457380" y="1973356"/>
                <a:ext cx="876402" cy="1226435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EB786E3-E491-A841-A739-A8D0CF878160}"/>
                </a:ext>
              </a:extLst>
            </p:cNvPr>
            <p:cNvGrpSpPr/>
            <p:nvPr/>
          </p:nvGrpSpPr>
          <p:grpSpPr>
            <a:xfrm>
              <a:off x="3683046" y="2552566"/>
              <a:ext cx="8026468" cy="1971286"/>
              <a:chOff x="3683046" y="2552566"/>
              <a:chExt cx="8026468" cy="197128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FA8E01-6ADE-2F47-B5BE-3AA3E79D1A1C}"/>
                  </a:ext>
                </a:extLst>
              </p:cNvPr>
              <p:cNvGrpSpPr/>
              <p:nvPr/>
            </p:nvGrpSpPr>
            <p:grpSpPr>
              <a:xfrm>
                <a:off x="3683046" y="3168896"/>
                <a:ext cx="4554747" cy="1354956"/>
                <a:chOff x="3788681" y="2739685"/>
                <a:chExt cx="4554747" cy="135495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7FF4C6E-932A-874B-B83B-24CBD4222F5D}"/>
                    </a:ext>
                  </a:extLst>
                </p:cNvPr>
                <p:cNvSpPr/>
                <p:nvPr/>
              </p:nvSpPr>
              <p:spPr>
                <a:xfrm>
                  <a:off x="3788681" y="2739685"/>
                  <a:ext cx="1828800" cy="1303198"/>
                </a:xfrm>
                <a:prstGeom prst="rect">
                  <a:avLst/>
                </a:prstGeom>
                <a:noFill/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FE32A8-4EF9-3546-A9A4-66A3A3FB9DC4}"/>
                    </a:ext>
                  </a:extLst>
                </p:cNvPr>
                <p:cNvSpPr/>
                <p:nvPr/>
              </p:nvSpPr>
              <p:spPr>
                <a:xfrm>
                  <a:off x="7457619" y="2791443"/>
                  <a:ext cx="885809" cy="1303198"/>
                </a:xfrm>
                <a:prstGeom prst="rect">
                  <a:avLst/>
                </a:prstGeom>
                <a:noFill/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B478EA-E6B0-8741-A476-EE42A63459F3}"/>
                  </a:ext>
                </a:extLst>
              </p:cNvPr>
              <p:cNvSpPr/>
              <p:nvPr/>
            </p:nvSpPr>
            <p:spPr>
              <a:xfrm>
                <a:off x="8823238" y="2552566"/>
                <a:ext cx="2886276" cy="1157421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Bent Arrow 45">
                <a:extLst>
                  <a:ext uri="{FF2B5EF4-FFF2-40B4-BE49-F238E27FC236}">
                    <a16:creationId xmlns:a16="http://schemas.microsoft.com/office/drawing/2014/main" id="{2B3FF884-5714-EC4F-A499-DDBC50F86374}"/>
                  </a:ext>
                </a:extLst>
              </p:cNvPr>
              <p:cNvSpPr/>
              <p:nvPr/>
            </p:nvSpPr>
            <p:spPr>
              <a:xfrm>
                <a:off x="4158764" y="2653420"/>
                <a:ext cx="4617520" cy="523160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4375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67C5EF-BC13-1544-A150-A3449914F34E}"/>
              </a:ext>
            </a:extLst>
          </p:cNvPr>
          <p:cNvGrpSpPr/>
          <p:nvPr/>
        </p:nvGrpSpPr>
        <p:grpSpPr>
          <a:xfrm>
            <a:off x="3688467" y="3838880"/>
            <a:ext cx="8031523" cy="1651321"/>
            <a:chOff x="3688467" y="3838880"/>
            <a:chExt cx="8031523" cy="1651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A669D5-44D1-E84C-8C20-CD7D22D4297E}"/>
                </a:ext>
              </a:extLst>
            </p:cNvPr>
            <p:cNvGrpSpPr/>
            <p:nvPr/>
          </p:nvGrpSpPr>
          <p:grpSpPr>
            <a:xfrm>
              <a:off x="8833714" y="4433444"/>
              <a:ext cx="2886276" cy="1052425"/>
              <a:chOff x="7879491" y="4157931"/>
              <a:chExt cx="2886276" cy="105242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348AB5-29E4-3D4F-BE2B-B1F6D32E3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661" t="29086" r="48115" b="28899"/>
              <a:stretch/>
            </p:blipFill>
            <p:spPr>
              <a:xfrm>
                <a:off x="7879491" y="4157933"/>
                <a:ext cx="2004203" cy="105242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E377D5F-B6B1-1E4D-B91A-4E5A069A9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588" t="2602" r="46349" b="-153"/>
              <a:stretch/>
            </p:blipFill>
            <p:spPr>
              <a:xfrm>
                <a:off x="9793035" y="4157934"/>
                <a:ext cx="552091" cy="105242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3AA4C4F-3BE2-984B-BCC3-840D24F5B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79" t="25920" r="83353" b="32065"/>
              <a:stretch/>
            </p:blipFill>
            <p:spPr>
              <a:xfrm>
                <a:off x="9889364" y="4157931"/>
                <a:ext cx="876403" cy="1052424"/>
              </a:xfrm>
              <a:prstGeom prst="rect">
                <a:avLst/>
              </a:prstGeom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97076B2-D158-074A-BA78-ED9C9C5EB3D7}"/>
                </a:ext>
              </a:extLst>
            </p:cNvPr>
            <p:cNvGrpSpPr/>
            <p:nvPr/>
          </p:nvGrpSpPr>
          <p:grpSpPr>
            <a:xfrm>
              <a:off x="3688467" y="3838880"/>
              <a:ext cx="8031523" cy="1651321"/>
              <a:chOff x="3688467" y="3838880"/>
              <a:chExt cx="8031523" cy="165132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6A7053-3EEC-7D45-985A-4A29F7A34FD0}"/>
                  </a:ext>
                </a:extLst>
              </p:cNvPr>
              <p:cNvSpPr/>
              <p:nvPr/>
            </p:nvSpPr>
            <p:spPr>
              <a:xfrm>
                <a:off x="8833714" y="4432638"/>
                <a:ext cx="2886276" cy="1057563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A65BE26-58EA-8048-90D5-DDC0BD6252D7}"/>
                  </a:ext>
                </a:extLst>
              </p:cNvPr>
              <p:cNvGrpSpPr/>
              <p:nvPr/>
            </p:nvGrpSpPr>
            <p:grpSpPr>
              <a:xfrm>
                <a:off x="3688467" y="3838880"/>
                <a:ext cx="4546449" cy="1216857"/>
                <a:chOff x="3794102" y="3409669"/>
                <a:chExt cx="4546449" cy="1216857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404F7F0-618E-E648-BEE8-A7DB354CD037}"/>
                    </a:ext>
                  </a:extLst>
                </p:cNvPr>
                <p:cNvSpPr/>
                <p:nvPr/>
              </p:nvSpPr>
              <p:spPr>
                <a:xfrm>
                  <a:off x="3794102" y="3510998"/>
                  <a:ext cx="1828800" cy="1063769"/>
                </a:xfrm>
                <a:prstGeom prst="rect">
                  <a:avLst/>
                </a:prstGeom>
                <a:noFill/>
                <a:ln w="3492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CD2EBDE-C1A4-6F43-B988-14A475F1BF80}"/>
                    </a:ext>
                  </a:extLst>
                </p:cNvPr>
                <p:cNvSpPr/>
                <p:nvPr/>
              </p:nvSpPr>
              <p:spPr>
                <a:xfrm>
                  <a:off x="7454742" y="3409669"/>
                  <a:ext cx="885809" cy="1216857"/>
                </a:xfrm>
                <a:prstGeom prst="rect">
                  <a:avLst/>
                </a:prstGeom>
                <a:noFill/>
                <a:ln w="3492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Bent Arrow 48">
                <a:extLst>
                  <a:ext uri="{FF2B5EF4-FFF2-40B4-BE49-F238E27FC236}">
                    <a16:creationId xmlns:a16="http://schemas.microsoft.com/office/drawing/2014/main" id="{153D8DB0-900A-9743-AE9A-3E890A7F8201}"/>
                  </a:ext>
                </a:extLst>
              </p:cNvPr>
              <p:cNvSpPr/>
              <p:nvPr/>
            </p:nvSpPr>
            <p:spPr>
              <a:xfrm>
                <a:off x="8210741" y="4567926"/>
                <a:ext cx="516252" cy="487811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F667AB-24D4-3841-B573-DC777BA88A20}"/>
              </a:ext>
            </a:extLst>
          </p:cNvPr>
          <p:cNvGrpSpPr/>
          <p:nvPr/>
        </p:nvGrpSpPr>
        <p:grpSpPr>
          <a:xfrm>
            <a:off x="1066800" y="5852632"/>
            <a:ext cx="948908" cy="825135"/>
            <a:chOff x="1066800" y="3298291"/>
            <a:chExt cx="948908" cy="82513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5178A7-FC6C-AC43-9BFB-F02A6070CEA5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A14F25E-0A1A-9B49-83E3-5609BC2FA3AB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954366-E018-8C47-8EFA-59FD8CD05751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7A1D00-BADB-8841-A4BD-CE870DB0D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2B5E5D-46AF-9B44-9F6F-630B9DEE2B24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F00049D-DCDC-4F4C-A024-CECE0387EE4D}"/>
              </a:ext>
            </a:extLst>
          </p:cNvPr>
          <p:cNvGrpSpPr/>
          <p:nvPr/>
        </p:nvGrpSpPr>
        <p:grpSpPr>
          <a:xfrm>
            <a:off x="9770336" y="3176580"/>
            <a:ext cx="948908" cy="825135"/>
            <a:chOff x="1066800" y="3298291"/>
            <a:chExt cx="948908" cy="82513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D9E298D-9297-0A42-BD16-447710C42C4E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ED19B1C-FEBE-A945-9442-B5DA5B4E34C2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9DD62E-6BA3-1340-9DA9-CB6F181A676F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3F8F1E1-8B22-7546-8394-029726539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756310-1E15-8C44-A6D8-D9340E195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F730DC-85C6-DF40-A331-9C622CAE4A47}"/>
              </a:ext>
            </a:extLst>
          </p:cNvPr>
          <p:cNvGrpSpPr/>
          <p:nvPr/>
        </p:nvGrpSpPr>
        <p:grpSpPr>
          <a:xfrm>
            <a:off x="9857913" y="5055737"/>
            <a:ext cx="948908" cy="825135"/>
            <a:chOff x="1066800" y="3298291"/>
            <a:chExt cx="948908" cy="82513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5820AC-0158-4442-AF3A-70BC22366C6B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05334FC-BF69-4147-889E-BA03A46CF8C6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0C0805-1660-804E-B549-BEBE699811C3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F93DDF0-B765-5A44-B3A9-8F4C73C4E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8D0343-7C06-774E-B6FF-BC080B93B97F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 124">
            <a:extLst>
              <a:ext uri="{FF2B5EF4-FFF2-40B4-BE49-F238E27FC236}">
                <a16:creationId xmlns:a16="http://schemas.microsoft.com/office/drawing/2014/main" id="{8F348C6B-BD7A-C84E-80CD-671319AD2BC7}"/>
              </a:ext>
            </a:extLst>
          </p:cNvPr>
          <p:cNvSpPr/>
          <p:nvPr/>
        </p:nvSpPr>
        <p:spPr>
          <a:xfrm>
            <a:off x="543400" y="3115180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811D8ED4-75AE-2146-ACD0-D030607036B1}"/>
              </a:ext>
            </a:extLst>
          </p:cNvPr>
          <p:cNvSpPr/>
          <p:nvPr/>
        </p:nvSpPr>
        <p:spPr>
          <a:xfrm>
            <a:off x="11395678" y="369923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621A3C65-B66C-6741-A16A-54A9DD5123A9}"/>
              </a:ext>
            </a:extLst>
          </p:cNvPr>
          <p:cNvSpPr/>
          <p:nvPr/>
        </p:nvSpPr>
        <p:spPr>
          <a:xfrm>
            <a:off x="197078" y="235146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F5C7044F-DEF7-CE45-9549-AFA043DFAC5A}"/>
              </a:ext>
            </a:extLst>
          </p:cNvPr>
          <p:cNvSpPr/>
          <p:nvPr/>
        </p:nvSpPr>
        <p:spPr>
          <a:xfrm>
            <a:off x="5405141" y="587136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DB5F7C0A-DCDC-3D44-B8A7-D157F4BA624A}"/>
              </a:ext>
            </a:extLst>
          </p:cNvPr>
          <p:cNvSpPr/>
          <p:nvPr/>
        </p:nvSpPr>
        <p:spPr>
          <a:xfrm>
            <a:off x="6674059" y="5818261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F77C086A-BFEA-3F44-ADA7-020B154AD021}"/>
              </a:ext>
            </a:extLst>
          </p:cNvPr>
          <p:cNvSpPr/>
          <p:nvPr/>
        </p:nvSpPr>
        <p:spPr>
          <a:xfrm>
            <a:off x="8332883" y="589225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FCE1FB29-02A0-F74A-A699-AEBDC733C57B}"/>
              </a:ext>
            </a:extLst>
          </p:cNvPr>
          <p:cNvSpPr/>
          <p:nvPr/>
        </p:nvSpPr>
        <p:spPr>
          <a:xfrm>
            <a:off x="11059621" y="575122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7ABC4DC4-B5B8-4A4A-9A3A-4E706ABBF6EC}"/>
              </a:ext>
            </a:extLst>
          </p:cNvPr>
          <p:cNvSpPr/>
          <p:nvPr/>
        </p:nvSpPr>
        <p:spPr>
          <a:xfrm>
            <a:off x="9630566" y="5994905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97D8FE7-5EFE-8F48-A3A8-07CD66D53F43}"/>
              </a:ext>
            </a:extLst>
          </p:cNvPr>
          <p:cNvSpPr/>
          <p:nvPr/>
        </p:nvSpPr>
        <p:spPr>
          <a:xfrm>
            <a:off x="11385203" y="155055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9CEB31ED-D0B7-8742-88E5-EE17F6ADCD19}"/>
              </a:ext>
            </a:extLst>
          </p:cNvPr>
          <p:cNvSpPr/>
          <p:nvPr/>
        </p:nvSpPr>
        <p:spPr>
          <a:xfrm>
            <a:off x="4020572" y="6059675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E2267203-FB91-1C44-9CED-D3C74DA62FE8}"/>
              </a:ext>
            </a:extLst>
          </p:cNvPr>
          <p:cNvSpPr/>
          <p:nvPr/>
        </p:nvSpPr>
        <p:spPr>
          <a:xfrm>
            <a:off x="1179631" y="219811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20A03B75-CF85-B04B-A522-52C4B4AF367F}"/>
              </a:ext>
            </a:extLst>
          </p:cNvPr>
          <p:cNvSpPr/>
          <p:nvPr/>
        </p:nvSpPr>
        <p:spPr>
          <a:xfrm>
            <a:off x="2177634" y="239734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D168A0F1-18CA-C44B-9C22-2E75DE103722}"/>
              </a:ext>
            </a:extLst>
          </p:cNvPr>
          <p:cNvSpPr/>
          <p:nvPr/>
        </p:nvSpPr>
        <p:spPr>
          <a:xfrm>
            <a:off x="7515001" y="568308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8495AB00-2962-AB4E-BA17-4685324CC745}"/>
              </a:ext>
            </a:extLst>
          </p:cNvPr>
          <p:cNvSpPr/>
          <p:nvPr/>
        </p:nvSpPr>
        <p:spPr>
          <a:xfrm>
            <a:off x="1766464" y="2837212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D3558DF-6D0C-E947-AAF8-7FD7C4A5A48D}"/>
              </a:ext>
            </a:extLst>
          </p:cNvPr>
          <p:cNvSpPr/>
          <p:nvPr/>
        </p:nvSpPr>
        <p:spPr>
          <a:xfrm>
            <a:off x="10371510" y="5957522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41" grpId="0" animBg="1"/>
      <p:bldP spid="142" grpId="0" animBg="1"/>
      <p:bldP spid="143" grpId="0" animBg="1"/>
      <p:bldP spid="144" grpId="0" animBg="1"/>
      <p:bldP spid="145" grpId="0" animBg="1"/>
    </p:bldLst>
  </p:timing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2568</TotalTime>
  <Words>878</Words>
  <Application>Microsoft Macintosh PowerPoint</Application>
  <PresentationFormat>Widescreen</PresentationFormat>
  <Paragraphs>115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Cambria Math</vt:lpstr>
      <vt:lpstr>Science Project 16x9</vt:lpstr>
      <vt:lpstr>ENSEMBLE – BAGGING / BOOSTING</vt:lpstr>
      <vt:lpstr>What does Ensemble mean?</vt:lpstr>
      <vt:lpstr>Understand ensemble methods</vt:lpstr>
      <vt:lpstr>Bootstrap Aggregating (Bagging)</vt:lpstr>
      <vt:lpstr>Bagging</vt:lpstr>
      <vt:lpstr>Random Forest</vt:lpstr>
      <vt:lpstr>Think what a decision do…</vt:lpstr>
      <vt:lpstr>Large amount of data with many features</vt:lpstr>
      <vt:lpstr>Develop many decision trees by random selection </vt:lpstr>
      <vt:lpstr>Basic brief of random forest</vt:lpstr>
      <vt:lpstr>What is GBM?</vt:lpstr>
      <vt:lpstr>Gradient boosting</vt:lpstr>
      <vt:lpstr>Let’s understand gradient descent first…</vt:lpstr>
      <vt:lpstr>Gradient descent is a first-order iterative optimization algorithm for finding the minimum of a function</vt:lpstr>
      <vt:lpstr>Gradient (=slope) decent</vt:lpstr>
      <vt:lpstr>Gradient decent</vt:lpstr>
      <vt:lpstr>Gradient boosting</vt:lpstr>
      <vt:lpstr>Gradient boosting</vt:lpstr>
      <vt:lpstr>Gradient boosting</vt:lpstr>
      <vt:lpstr>Work cited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191</cp:revision>
  <dcterms:created xsi:type="dcterms:W3CDTF">2018-03-24T21:31:47Z</dcterms:created>
  <dcterms:modified xsi:type="dcterms:W3CDTF">2018-04-19T00:29:12Z</dcterms:modified>
</cp:coreProperties>
</file>